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No trade by country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on 08-21-2022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Bahrain: Percent fed:2.1%</a:t>
            </a:r>
          </a:p>
        </p:txBody>
      </p:sp>
      <p:pic>
        <p:nvPicPr>
          <p:cNvPr id="3" name="Picture 2" descr="no_tradeBahr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Paraguay: Percent fed:976.9%</a:t>
            </a:r>
          </a:p>
        </p:txBody>
      </p:sp>
      <p:pic>
        <p:nvPicPr>
          <p:cNvPr id="3" name="Picture 2" descr="no_tradeParagu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Peru: Percent fed:120.9%</a:t>
            </a:r>
          </a:p>
        </p:txBody>
      </p:sp>
      <p:pic>
        <p:nvPicPr>
          <p:cNvPr id="3" name="Picture 2" descr="no_tradePer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Philippines: Percent fed:146.7%</a:t>
            </a:r>
          </a:p>
        </p:txBody>
      </p:sp>
      <p:pic>
        <p:nvPicPr>
          <p:cNvPr id="3" name="Picture 2" descr="no_tradePhilippi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Qatar: Percent fed:1.7%</a:t>
            </a:r>
          </a:p>
        </p:txBody>
      </p:sp>
      <p:pic>
        <p:nvPicPr>
          <p:cNvPr id="3" name="Picture 2" descr="no_tradeQat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Russian Federation: Percent fed:384.3%</a:t>
            </a:r>
          </a:p>
        </p:txBody>
      </p:sp>
      <p:pic>
        <p:nvPicPr>
          <p:cNvPr id="3" name="Picture 2" descr="no_tradeRussian Fede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Rwanda: Percent fed:44.7%</a:t>
            </a:r>
          </a:p>
        </p:txBody>
      </p:sp>
      <p:pic>
        <p:nvPicPr>
          <p:cNvPr id="3" name="Picture 2" descr="no_tradeRwan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Saudi Arabia: Percent fed:29.4%</a:t>
            </a:r>
          </a:p>
        </p:txBody>
      </p:sp>
      <p:pic>
        <p:nvPicPr>
          <p:cNvPr id="3" name="Picture 2" descr="no_tradeSaudi Ara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Senegal: Percent fed:128.8%</a:t>
            </a:r>
          </a:p>
        </p:txBody>
      </p:sp>
      <p:pic>
        <p:nvPicPr>
          <p:cNvPr id="3" name="Picture 2" descr="no_tradeSeneg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Serbia: Percent fed:665.4%</a:t>
            </a:r>
          </a:p>
        </p:txBody>
      </p:sp>
      <p:pic>
        <p:nvPicPr>
          <p:cNvPr id="3" name="Picture 2" descr="no_tradeSer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Sierra Leone: Percent fed:65.1%</a:t>
            </a:r>
          </a:p>
        </p:txBody>
      </p:sp>
      <p:pic>
        <p:nvPicPr>
          <p:cNvPr id="3" name="Picture 2" descr="no_tradeSierra Le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Bangladesh: Percent fed:169.1%</a:t>
            </a:r>
          </a:p>
        </p:txBody>
      </p:sp>
      <p:pic>
        <p:nvPicPr>
          <p:cNvPr id="3" name="Picture 2" descr="no_tradeBanglades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Singapore: Percent fed:1.6%</a:t>
            </a:r>
          </a:p>
        </p:txBody>
      </p:sp>
      <p:pic>
        <p:nvPicPr>
          <p:cNvPr id="3" name="Picture 2" descr="no_tradeSingapo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Somalia: Percent fed:25.0%</a:t>
            </a:r>
          </a:p>
        </p:txBody>
      </p:sp>
      <p:pic>
        <p:nvPicPr>
          <p:cNvPr id="3" name="Picture 2" descr="no_tradeSoma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Africa: Percent fed:152.8%</a:t>
            </a:r>
          </a:p>
        </p:txBody>
      </p:sp>
      <p:pic>
        <p:nvPicPr>
          <p:cNvPr id="3" name="Picture 2" descr="no_tradeSouth Afr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Sudan: Percent fed:94.9%</a:t>
            </a:r>
          </a:p>
        </p:txBody>
      </p:sp>
      <p:pic>
        <p:nvPicPr>
          <p:cNvPr id="3" name="Picture 2" descr="no_tradeSouth Su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Sri Lanka: Percent fed:118.2%</a:t>
            </a:r>
          </a:p>
        </p:txBody>
      </p:sp>
      <p:pic>
        <p:nvPicPr>
          <p:cNvPr id="3" name="Picture 2" descr="no_tradeSri Lank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Sudan: Percent fed:116.9%</a:t>
            </a:r>
          </a:p>
        </p:txBody>
      </p:sp>
      <p:pic>
        <p:nvPicPr>
          <p:cNvPr id="3" name="Picture 2" descr="no_tradeSu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Suriname: Percent fed:65.5%</a:t>
            </a:r>
          </a:p>
        </p:txBody>
      </p:sp>
      <p:pic>
        <p:nvPicPr>
          <p:cNvPr id="3" name="Picture 2" descr="no_tradeSurina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Switzerland: Percent fed:87.1%</a:t>
            </a:r>
          </a:p>
        </p:txBody>
      </p:sp>
      <p:pic>
        <p:nvPicPr>
          <p:cNvPr id="3" name="Picture 2" descr="no_tradeSwitzerl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Syrian Arab Republic: Percent fed:177.1%</a:t>
            </a:r>
          </a:p>
        </p:txBody>
      </p:sp>
      <p:pic>
        <p:nvPicPr>
          <p:cNvPr id="3" name="Picture 2" descr="no_tradeSyrian Arab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Taiwan: Percent fed:41.1%</a:t>
            </a:r>
          </a:p>
        </p:txBody>
      </p:sp>
      <p:pic>
        <p:nvPicPr>
          <p:cNvPr id="3" name="Picture 2" descr="no_tradeTaiw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Barbados: Percent fed:17.6%</a:t>
            </a:r>
          </a:p>
        </p:txBody>
      </p:sp>
      <p:pic>
        <p:nvPicPr>
          <p:cNvPr id="3" name="Picture 2" descr="no_tradeBarbad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Tajikistan: Percent fed:95.6%</a:t>
            </a:r>
          </a:p>
        </p:txBody>
      </p:sp>
      <p:pic>
        <p:nvPicPr>
          <p:cNvPr id="3" name="Picture 2" descr="no_tradeTajik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United Republic of Tanzania: Percent fed:168.6%</a:t>
            </a:r>
          </a:p>
        </p:txBody>
      </p:sp>
      <p:pic>
        <p:nvPicPr>
          <p:cNvPr id="3" name="Picture 2" descr="no_tradeUnited Republic of Tanza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Thailand: Percent fed:280.2%</a:t>
            </a:r>
          </a:p>
        </p:txBody>
      </p:sp>
      <p:pic>
        <p:nvPicPr>
          <p:cNvPr id="3" name="Picture 2" descr="no_tradeThail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Togo: Percent fed:111.9%</a:t>
            </a:r>
          </a:p>
        </p:txBody>
      </p:sp>
      <p:pic>
        <p:nvPicPr>
          <p:cNvPr id="3" name="Picture 2" descr="no_tradeT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Trinidad and Tobago: Percent fed:10.0%</a:t>
            </a:r>
          </a:p>
        </p:txBody>
      </p:sp>
      <p:pic>
        <p:nvPicPr>
          <p:cNvPr id="3" name="Picture 2" descr="no_tradeTrinidad and Toba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Tunisia: Percent fed:103.9%</a:t>
            </a:r>
          </a:p>
        </p:txBody>
      </p:sp>
      <p:pic>
        <p:nvPicPr>
          <p:cNvPr id="3" name="Picture 2" descr="no_tradeTuni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Turkiye: Percent fed:205.4%</a:t>
            </a:r>
          </a:p>
        </p:txBody>
      </p:sp>
      <p:pic>
        <p:nvPicPr>
          <p:cNvPr id="3" name="Picture 2" descr="no_tradeTurkiy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Turkmenistan: Percent fed:127.0%</a:t>
            </a:r>
          </a:p>
        </p:txBody>
      </p:sp>
      <p:pic>
        <p:nvPicPr>
          <p:cNvPr id="3" name="Picture 2" descr="no_tradeTurkmen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Uganda: Percent fed:87.1%</a:t>
            </a:r>
          </a:p>
        </p:txBody>
      </p:sp>
      <p:pic>
        <p:nvPicPr>
          <p:cNvPr id="3" name="Picture 2" descr="no_tradeUgan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Ukraine: Percent fed:685.7%</a:t>
            </a:r>
          </a:p>
        </p:txBody>
      </p:sp>
      <p:pic>
        <p:nvPicPr>
          <p:cNvPr id="3" name="Picture 2" descr="no_tradeUkra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Belarus: Percent fed:461.0%</a:t>
            </a:r>
          </a:p>
        </p:txBody>
      </p:sp>
      <p:pic>
        <p:nvPicPr>
          <p:cNvPr id="3" name="Picture 2" descr="no_tradeBela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United Arab Emirates: Percent fed:5.8%</a:t>
            </a:r>
          </a:p>
        </p:txBody>
      </p:sp>
      <p:pic>
        <p:nvPicPr>
          <p:cNvPr id="3" name="Picture 2" descr="no_tradeUnited Arab Emirat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United States of America: Percent fed:592.8%</a:t>
            </a:r>
          </a:p>
        </p:txBody>
      </p:sp>
      <p:pic>
        <p:nvPicPr>
          <p:cNvPr id="3" name="Picture 2" descr="no_tradeUnited States of Amer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Uruguay: Percent fed:567.5%</a:t>
            </a:r>
          </a:p>
        </p:txBody>
      </p:sp>
      <p:pic>
        <p:nvPicPr>
          <p:cNvPr id="3" name="Picture 2" descr="no_tradeUrugu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Uzbekistan: Percent fed:134.0%</a:t>
            </a:r>
          </a:p>
        </p:txBody>
      </p:sp>
      <p:pic>
        <p:nvPicPr>
          <p:cNvPr id="3" name="Picture 2" descr="no_tradeUzbek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Venezuela (Bolivarian Republic of): Percent fed:68.1%</a:t>
            </a:r>
          </a:p>
        </p:txBody>
      </p:sp>
      <p:pic>
        <p:nvPicPr>
          <p:cNvPr id="3" name="Picture 2" descr="no_tradeVenezuela (Bolivarian Republic of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Viet Nam: Percent fed:145.9%</a:t>
            </a:r>
          </a:p>
        </p:txBody>
      </p:sp>
      <p:pic>
        <p:nvPicPr>
          <p:cNvPr id="3" name="Picture 2" descr="no_tradeViet N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Yemen: Percent fed:16.1%</a:t>
            </a:r>
          </a:p>
        </p:txBody>
      </p:sp>
      <p:pic>
        <p:nvPicPr>
          <p:cNvPr id="3" name="Picture 2" descr="no_tradeYem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Zambia: Percent fed:146.8%</a:t>
            </a:r>
          </a:p>
        </p:txBody>
      </p:sp>
      <p:pic>
        <p:nvPicPr>
          <p:cNvPr id="3" name="Picture 2" descr="no_tradeZam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Zimbabwe: Percent fed:73.3%</a:t>
            </a:r>
          </a:p>
        </p:txBody>
      </p:sp>
      <p:pic>
        <p:nvPicPr>
          <p:cNvPr id="3" name="Picture 2" descr="no_tradeZimbabw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Benin: Percent fed:105.8%</a:t>
            </a:r>
          </a:p>
        </p:txBody>
      </p:sp>
      <p:pic>
        <p:nvPicPr>
          <p:cNvPr id="3" name="Picture 2" descr="no_tradeBen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Bhutan: Percent fed:62.6%</a:t>
            </a:r>
          </a:p>
        </p:txBody>
      </p:sp>
      <p:pic>
        <p:nvPicPr>
          <p:cNvPr id="3" name="Picture 2" descr="no_tradeBhu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Bolivia (Plurinational State of): Percent fed:257.4%</a:t>
            </a:r>
          </a:p>
        </p:txBody>
      </p:sp>
      <p:pic>
        <p:nvPicPr>
          <p:cNvPr id="3" name="Picture 2" descr="no_tradeBolivia (Plurinational State of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Bosnia and Herzegovina: Percent fed:238.5%</a:t>
            </a:r>
          </a:p>
        </p:txBody>
      </p:sp>
      <p:pic>
        <p:nvPicPr>
          <p:cNvPr id="3" name="Picture 2" descr="no_tradeBosnia and Herzegov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Botswana: Percent fed:42.0%</a:t>
            </a:r>
          </a:p>
        </p:txBody>
      </p:sp>
      <p:pic>
        <p:nvPicPr>
          <p:cNvPr id="3" name="Picture 2" descr="no_tradeBotswa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Brazil: Percent fed:551.0%</a:t>
            </a:r>
          </a:p>
        </p:txBody>
      </p:sp>
      <p:pic>
        <p:nvPicPr>
          <p:cNvPr id="3" name="Picture 2" descr="no_tradeBraz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Afghanistan: Percent fed:75.5%</a:t>
            </a:r>
          </a:p>
        </p:txBody>
      </p:sp>
      <p:pic>
        <p:nvPicPr>
          <p:cNvPr id="3" name="Picture 2" descr="no_tradeAfghan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Brunei Darussalam: Percent fed:6.9%</a:t>
            </a:r>
          </a:p>
        </p:txBody>
      </p:sp>
      <p:pic>
        <p:nvPicPr>
          <p:cNvPr id="3" name="Picture 2" descr="no_tradeBrunei Darussal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Burkina Faso: Percent fed:121.3%</a:t>
            </a:r>
          </a:p>
        </p:txBody>
      </p:sp>
      <p:pic>
        <p:nvPicPr>
          <p:cNvPr id="3" name="Picture 2" descr="no_tradeBurkina Fas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Myanmar: Percent fed:152.4%</a:t>
            </a:r>
          </a:p>
        </p:txBody>
      </p:sp>
      <p:pic>
        <p:nvPicPr>
          <p:cNvPr id="3" name="Picture 2" descr="no_tradeMyanm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Burundi: Percent fed:26.5%</a:t>
            </a:r>
          </a:p>
        </p:txBody>
      </p:sp>
      <p:pic>
        <p:nvPicPr>
          <p:cNvPr id="3" name="Picture 2" descr="no_tradeBurund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Cabo Verde: Percent fed:16.4%</a:t>
            </a:r>
          </a:p>
        </p:txBody>
      </p:sp>
      <p:pic>
        <p:nvPicPr>
          <p:cNvPr id="3" name="Picture 2" descr="no_tradeCabo Ver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Cambodia: Percent fed:220.9%</a:t>
            </a:r>
          </a:p>
        </p:txBody>
      </p:sp>
      <p:pic>
        <p:nvPicPr>
          <p:cNvPr id="3" name="Picture 2" descr="no_tradeCambod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Cameroon: Percent fed:122.3%</a:t>
            </a:r>
          </a:p>
        </p:txBody>
      </p:sp>
      <p:pic>
        <p:nvPicPr>
          <p:cNvPr id="3" name="Picture 2" descr="no_tradeCamer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Canada: Percent fed:883.5%</a:t>
            </a:r>
          </a:p>
        </p:txBody>
      </p:sp>
      <p:pic>
        <p:nvPicPr>
          <p:cNvPr id="3" name="Picture 2" descr="no_tradeCana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African Republic: Percent fed:82.7%</a:t>
            </a:r>
          </a:p>
        </p:txBody>
      </p:sp>
      <p:pic>
        <p:nvPicPr>
          <p:cNvPr id="3" name="Picture 2" descr="no_tradeCentral African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Chad: Percent fed:133.3%</a:t>
            </a:r>
          </a:p>
        </p:txBody>
      </p:sp>
      <p:pic>
        <p:nvPicPr>
          <p:cNvPr id="3" name="Picture 2" descr="no_tradeCh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Albania: Percent fed:139.8%</a:t>
            </a:r>
          </a:p>
        </p:txBody>
      </p:sp>
      <p:pic>
        <p:nvPicPr>
          <p:cNvPr id="3" name="Picture 2" descr="no_tradeAlba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Chile: Percent fed:105.5%</a:t>
            </a:r>
          </a:p>
        </p:txBody>
      </p:sp>
      <p:pic>
        <p:nvPicPr>
          <p:cNvPr id="3" name="Picture 2" descr="no_tradeCh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China: Percent fed:214.4%</a:t>
            </a:r>
          </a:p>
        </p:txBody>
      </p:sp>
      <p:pic>
        <p:nvPicPr>
          <p:cNvPr id="3" name="Picture 2" descr="no_tradeCh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Colombia: Percent fed:107.1%</a:t>
            </a:r>
          </a:p>
        </p:txBody>
      </p:sp>
      <p:pic>
        <p:nvPicPr>
          <p:cNvPr id="3" name="Picture 2" descr="no_tradeColom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Congo: Percent fed:1521.6%</a:t>
            </a:r>
          </a:p>
        </p:txBody>
      </p:sp>
      <p:pic>
        <p:nvPicPr>
          <p:cNvPr id="3" name="Picture 2" descr="no_tradeCon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Democratic Republic of the Congo: Percent fed:4.7%</a:t>
            </a:r>
          </a:p>
        </p:txBody>
      </p:sp>
      <p:pic>
        <p:nvPicPr>
          <p:cNvPr id="3" name="Picture 2" descr="no_tradeDemocratic Republic of the Con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Costa Rica: Percent fed:133.7%</a:t>
            </a:r>
          </a:p>
        </p:txBody>
      </p:sp>
      <p:pic>
        <p:nvPicPr>
          <p:cNvPr id="3" name="Picture 2" descr="no_tradeCosta R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Cote d'Ivoire: Percent fed:123.5%</a:t>
            </a:r>
          </a:p>
        </p:txBody>
      </p:sp>
      <p:pic>
        <p:nvPicPr>
          <p:cNvPr id="3" name="Picture 2" descr="no_tradeCote d'Ivoi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Cuba: Percent fed:107.2%</a:t>
            </a:r>
          </a:p>
        </p:txBody>
      </p:sp>
      <p:pic>
        <p:nvPicPr>
          <p:cNvPr id="3" name="Picture 2" descr="no_tradeCub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Djibouti: Percent fed:10.9%</a:t>
            </a:r>
          </a:p>
        </p:txBody>
      </p:sp>
      <p:pic>
        <p:nvPicPr>
          <p:cNvPr id="3" name="Picture 2" descr="no_tradeDjibou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Dominican Republic: Percent fed:101.8%</a:t>
            </a:r>
          </a:p>
        </p:txBody>
      </p:sp>
      <p:pic>
        <p:nvPicPr>
          <p:cNvPr id="3" name="Picture 2" descr="no_tradeDominican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Algeria: Percent fed:64.6%</a:t>
            </a:r>
          </a:p>
        </p:txBody>
      </p:sp>
      <p:pic>
        <p:nvPicPr>
          <p:cNvPr id="3" name="Picture 2" descr="no_tradeAlg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Ecuador: Percent fed:153.2%</a:t>
            </a:r>
          </a:p>
        </p:txBody>
      </p:sp>
      <p:pic>
        <p:nvPicPr>
          <p:cNvPr id="3" name="Picture 2" descr="no_tradeEcuad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Egypt: Percent fed:108.9%</a:t>
            </a:r>
          </a:p>
        </p:txBody>
      </p:sp>
      <p:pic>
        <p:nvPicPr>
          <p:cNvPr id="3" name="Picture 2" descr="no_tradeEgy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 Salvador: Percent fed:116.1%</a:t>
            </a:r>
          </a:p>
        </p:txBody>
      </p:sp>
      <p:pic>
        <p:nvPicPr>
          <p:cNvPr id="3" name="Picture 2" descr="no_tradeEl Salvad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Eritrea: Percent fed:50.6%</a:t>
            </a:r>
          </a:p>
        </p:txBody>
      </p:sp>
      <p:pic>
        <p:nvPicPr>
          <p:cNvPr id="3" name="Picture 2" descr="no_tradeErit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Eswatini: Percent fed:204.0%</a:t>
            </a:r>
          </a:p>
        </p:txBody>
      </p:sp>
      <p:pic>
        <p:nvPicPr>
          <p:cNvPr id="3" name="Picture 2" descr="no_tradeEswati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Ethiopia: Percent fed:140.6%</a:t>
            </a:r>
          </a:p>
        </p:txBody>
      </p:sp>
      <p:pic>
        <p:nvPicPr>
          <p:cNvPr id="3" name="Picture 2" descr="no_tradeEthiop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European Union (27) + UK: Percent fed:255.9%</a:t>
            </a:r>
          </a:p>
        </p:txBody>
      </p:sp>
      <p:pic>
        <p:nvPicPr>
          <p:cNvPr id="3" name="Picture 2" descr="no_tradeEuropean Union (27) + 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Fiji: Percent fed:99.7%</a:t>
            </a:r>
          </a:p>
        </p:txBody>
      </p:sp>
      <p:pic>
        <p:nvPicPr>
          <p:cNvPr id="3" name="Picture 2" descr="no_tradeFij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Gabon: Percent fed:54.2%</a:t>
            </a:r>
          </a:p>
        </p:txBody>
      </p:sp>
      <p:pic>
        <p:nvPicPr>
          <p:cNvPr id="3" name="Picture 2" descr="no_tradeGab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Gambia: Percent fed:39.7%</a:t>
            </a:r>
          </a:p>
        </p:txBody>
      </p:sp>
      <p:pic>
        <p:nvPicPr>
          <p:cNvPr id="3" name="Picture 2" descr="no_tradeGam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Angola: Percent fed:82.2%</a:t>
            </a:r>
          </a:p>
        </p:txBody>
      </p:sp>
      <p:pic>
        <p:nvPicPr>
          <p:cNvPr id="3" name="Picture 2" descr="no_tradeAngo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Georgia: Percent fed:70.3%</a:t>
            </a:r>
          </a:p>
        </p:txBody>
      </p:sp>
      <p:pic>
        <p:nvPicPr>
          <p:cNvPr id="3" name="Picture 2" descr="no_tradeGeorg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Ghana: Percent fed:124.9%</a:t>
            </a:r>
          </a:p>
        </p:txBody>
      </p:sp>
      <p:pic>
        <p:nvPicPr>
          <p:cNvPr id="3" name="Picture 2" descr="no_tradeGha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Guatemala: Percent fed:177.0%</a:t>
            </a:r>
          </a:p>
        </p:txBody>
      </p:sp>
      <p:pic>
        <p:nvPicPr>
          <p:cNvPr id="3" name="Picture 2" descr="no_tradeGuatema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Guinea: Percent fed:233.0%</a:t>
            </a:r>
          </a:p>
        </p:txBody>
      </p:sp>
      <p:pic>
        <p:nvPicPr>
          <p:cNvPr id="3" name="Picture 2" descr="no_tradeGuin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Guinea-Bissau: Percent fed:57.1%</a:t>
            </a:r>
          </a:p>
        </p:txBody>
      </p:sp>
      <p:pic>
        <p:nvPicPr>
          <p:cNvPr id="3" name="Picture 2" descr="no_tradeGuinea-Bissa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Guyana: Percent fed:427.5%</a:t>
            </a:r>
          </a:p>
        </p:txBody>
      </p:sp>
      <p:pic>
        <p:nvPicPr>
          <p:cNvPr id="3" name="Picture 2" descr="no_tradeGuya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Haiti: Percent fed:45.6%</a:t>
            </a:r>
          </a:p>
        </p:txBody>
      </p:sp>
      <p:pic>
        <p:nvPicPr>
          <p:cNvPr id="3" name="Picture 2" descr="no_tradeHai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Honduras: Percent fed:118.0%</a:t>
            </a:r>
          </a:p>
        </p:txBody>
      </p:sp>
      <p:pic>
        <p:nvPicPr>
          <p:cNvPr id="3" name="Picture 2" descr="no_tradeHondu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India: Percent fed:138.5%</a:t>
            </a:r>
          </a:p>
        </p:txBody>
      </p:sp>
      <p:pic>
        <p:nvPicPr>
          <p:cNvPr id="3" name="Picture 2" descr="no_tradeInd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Indonesia: Percent fed:146.0%</a:t>
            </a:r>
          </a:p>
        </p:txBody>
      </p:sp>
      <p:pic>
        <p:nvPicPr>
          <p:cNvPr id="3" name="Picture 2" descr="no_tradeIndone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Argentina: Percent fed:1107.6%</a:t>
            </a:r>
          </a:p>
        </p:txBody>
      </p:sp>
      <p:pic>
        <p:nvPicPr>
          <p:cNvPr id="3" name="Picture 2" descr="no_tradeArgen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Iran (Islamic Republic of): Percent fed:134.7%</a:t>
            </a:r>
          </a:p>
        </p:txBody>
      </p:sp>
      <p:pic>
        <p:nvPicPr>
          <p:cNvPr id="3" name="Picture 2" descr="no_tradeIran (Islamic Republic of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Iraq: Percent fed:82.0%</a:t>
            </a:r>
          </a:p>
        </p:txBody>
      </p:sp>
      <p:pic>
        <p:nvPicPr>
          <p:cNvPr id="3" name="Picture 2" descr="no_tradeIra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Israel: Percent fed:39.9%</a:t>
            </a:r>
          </a:p>
        </p:txBody>
      </p:sp>
      <p:pic>
        <p:nvPicPr>
          <p:cNvPr id="3" name="Picture 2" descr="no_tradeIsra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Jamaica: Percent fed:34.1%</a:t>
            </a:r>
          </a:p>
        </p:txBody>
      </p:sp>
      <p:pic>
        <p:nvPicPr>
          <p:cNvPr id="3" name="Picture 2" descr="no_tradeJama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Japan: Percent fed:44.3%</a:t>
            </a:r>
          </a:p>
        </p:txBody>
      </p:sp>
      <p:pic>
        <p:nvPicPr>
          <p:cNvPr id="3" name="Picture 2" descr="no_tradeJap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Jordan: Percent fed:19.6%</a:t>
            </a:r>
          </a:p>
        </p:txBody>
      </p:sp>
      <p:pic>
        <p:nvPicPr>
          <p:cNvPr id="3" name="Picture 2" descr="no_tradeJor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Kazakhstan: Percent fed:434.2%</a:t>
            </a:r>
          </a:p>
        </p:txBody>
      </p:sp>
      <p:pic>
        <p:nvPicPr>
          <p:cNvPr id="3" name="Picture 2" descr="no_tradeKazakh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Kenya: Percent fed:76.8%</a:t>
            </a:r>
          </a:p>
        </p:txBody>
      </p:sp>
      <p:pic>
        <p:nvPicPr>
          <p:cNvPr id="3" name="Picture 2" descr="no_tradeKeny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Democratic People's Republic of Korea: Percent fed:113.9%</a:t>
            </a:r>
          </a:p>
        </p:txBody>
      </p:sp>
      <p:pic>
        <p:nvPicPr>
          <p:cNvPr id="3" name="Picture 2" descr="no_tradeDemocratic People's Republic of Ko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Republic of Korea: Percent fed:45.7%</a:t>
            </a:r>
          </a:p>
        </p:txBody>
      </p:sp>
      <p:pic>
        <p:nvPicPr>
          <p:cNvPr id="3" name="Picture 2" descr="no_tradeRepublic of Ko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Armenia: Percent fed:71.7%</a:t>
            </a:r>
          </a:p>
        </p:txBody>
      </p:sp>
      <p:pic>
        <p:nvPicPr>
          <p:cNvPr id="3" name="Picture 2" descr="no_tradeArme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Kuwait: Percent fed:1.3%</a:t>
            </a:r>
          </a:p>
        </p:txBody>
      </p:sp>
      <p:pic>
        <p:nvPicPr>
          <p:cNvPr id="3" name="Picture 2" descr="no_tradeKuw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Kyrgyzstan: Percent fed:178.1%</a:t>
            </a:r>
          </a:p>
        </p:txBody>
      </p:sp>
      <p:pic>
        <p:nvPicPr>
          <p:cNvPr id="3" name="Picture 2" descr="no_tradeKyrgyz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Lao People's Democratic Republic: Percent fed:375.2%</a:t>
            </a:r>
          </a:p>
        </p:txBody>
      </p:sp>
      <p:pic>
        <p:nvPicPr>
          <p:cNvPr id="3" name="Picture 2" descr="no_tradeLao People's Democratic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Lebanon: Percent fed:33.7%</a:t>
            </a:r>
          </a:p>
        </p:txBody>
      </p:sp>
      <p:pic>
        <p:nvPicPr>
          <p:cNvPr id="3" name="Picture 2" descr="no_tradeLeba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Lesotho: Percent fed:36.6%</a:t>
            </a:r>
          </a:p>
        </p:txBody>
      </p:sp>
      <p:pic>
        <p:nvPicPr>
          <p:cNvPr id="3" name="Picture 2" descr="no_tradeLesoth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Liberia: Percent fed:38.0%</a:t>
            </a:r>
          </a:p>
        </p:txBody>
      </p:sp>
      <p:pic>
        <p:nvPicPr>
          <p:cNvPr id="3" name="Picture 2" descr="no_tradeLib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Libya: Percent fed:34.9%</a:t>
            </a:r>
          </a:p>
        </p:txBody>
      </p:sp>
      <p:pic>
        <p:nvPicPr>
          <p:cNvPr id="3" name="Picture 2" descr="no_tradeLiby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Madagascar: Percent fed:104.1%</a:t>
            </a:r>
          </a:p>
        </p:txBody>
      </p:sp>
      <p:pic>
        <p:nvPicPr>
          <p:cNvPr id="3" name="Picture 2" descr="no_tradeMadagas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Malawi: Percent fed:223.7%</a:t>
            </a:r>
          </a:p>
        </p:txBody>
      </p:sp>
      <p:pic>
        <p:nvPicPr>
          <p:cNvPr id="3" name="Picture 2" descr="no_tradeMalaw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Malaysia: Percent fed:152.9%</a:t>
            </a:r>
          </a:p>
        </p:txBody>
      </p:sp>
      <p:pic>
        <p:nvPicPr>
          <p:cNvPr id="3" name="Picture 2" descr="no_tradeMalay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Australia: Percent fed:475.7%</a:t>
            </a:r>
          </a:p>
        </p:txBody>
      </p:sp>
      <p:pic>
        <p:nvPicPr>
          <p:cNvPr id="3" name="Picture 2" descr="no_tradeAustra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Mali: Percent fed:249.8%</a:t>
            </a:r>
          </a:p>
        </p:txBody>
      </p:sp>
      <p:pic>
        <p:nvPicPr>
          <p:cNvPr id="3" name="Picture 2" descr="no_tradeMal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Mauritania: Percent fed:79.9%</a:t>
            </a:r>
          </a:p>
        </p:txBody>
      </p:sp>
      <p:pic>
        <p:nvPicPr>
          <p:cNvPr id="3" name="Picture 2" descr="no_tradeMaurita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Mauritius: Percent fed:67.4%</a:t>
            </a:r>
          </a:p>
        </p:txBody>
      </p:sp>
      <p:pic>
        <p:nvPicPr>
          <p:cNvPr id="3" name="Picture 2" descr="no_tradeMauriti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Mexico: Percent fed:131.4%</a:t>
            </a:r>
          </a:p>
        </p:txBody>
      </p:sp>
      <p:pic>
        <p:nvPicPr>
          <p:cNvPr id="3" name="Picture 2" descr="no_tradeMexi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Republic of Moldova: Percent fed:324.3%</a:t>
            </a:r>
          </a:p>
        </p:txBody>
      </p:sp>
      <p:pic>
        <p:nvPicPr>
          <p:cNvPr id="3" name="Picture 2" descr="no_tradeRepublic of Moldo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Mongolia: Percent fed:110.0%</a:t>
            </a:r>
          </a:p>
        </p:txBody>
      </p:sp>
      <p:pic>
        <p:nvPicPr>
          <p:cNvPr id="3" name="Picture 2" descr="no_tradeMongo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Morocco: Percent fed:81.8%</a:t>
            </a:r>
          </a:p>
        </p:txBody>
      </p:sp>
      <p:pic>
        <p:nvPicPr>
          <p:cNvPr id="3" name="Picture 2" descr="no_tradeMoroc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Mozambique: Percent fed:81.6%</a:t>
            </a:r>
          </a:p>
        </p:txBody>
      </p:sp>
      <p:pic>
        <p:nvPicPr>
          <p:cNvPr id="3" name="Picture 2" descr="no_tradeMozambiq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Namibia: Percent fed:65.7%</a:t>
            </a:r>
          </a:p>
        </p:txBody>
      </p:sp>
      <p:pic>
        <p:nvPicPr>
          <p:cNvPr id="3" name="Picture 2" descr="no_tradeNami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Nepal: Percent fed:195.6%</a:t>
            </a:r>
          </a:p>
        </p:txBody>
      </p:sp>
      <p:pic>
        <p:nvPicPr>
          <p:cNvPr id="3" name="Picture 2" descr="no_tradeNep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Azerbaijan: Percent fed:141.8%</a:t>
            </a:r>
          </a:p>
        </p:txBody>
      </p:sp>
      <p:pic>
        <p:nvPicPr>
          <p:cNvPr id="3" name="Picture 2" descr="no_tradeAzerbaij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Zealand: Percent fed:381.4%</a:t>
            </a:r>
          </a:p>
        </p:txBody>
      </p:sp>
      <p:pic>
        <p:nvPicPr>
          <p:cNvPr id="3" name="Picture 2" descr="no_tradeNew Zeal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Nicaragua: Percent fed:159.4%</a:t>
            </a:r>
          </a:p>
        </p:txBody>
      </p:sp>
      <p:pic>
        <p:nvPicPr>
          <p:cNvPr id="3" name="Picture 2" descr="no_tradeNicaragu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Niger: Percent fed:150.8%</a:t>
            </a:r>
          </a:p>
        </p:txBody>
      </p:sp>
      <p:pic>
        <p:nvPicPr>
          <p:cNvPr id="3" name="Picture 2" descr="no_tradeNi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Nigeria: Percent fed:73.8%</a:t>
            </a:r>
          </a:p>
        </p:txBody>
      </p:sp>
      <p:pic>
        <p:nvPicPr>
          <p:cNvPr id="3" name="Picture 2" descr="no_tradeNig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 Macedonia: Percent fed:132.3%</a:t>
            </a:r>
          </a:p>
        </p:txBody>
      </p:sp>
      <p:pic>
        <p:nvPicPr>
          <p:cNvPr id="3" name="Picture 2" descr="no_tradeNorth Macedo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Norway: Percent fed:142.5%</a:t>
            </a:r>
          </a:p>
        </p:txBody>
      </p:sp>
      <p:pic>
        <p:nvPicPr>
          <p:cNvPr id="3" name="Picture 2" descr="no_tradeNorw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Oman: Percent fed:11.9%</a:t>
            </a:r>
          </a:p>
        </p:txBody>
      </p:sp>
      <p:pic>
        <p:nvPicPr>
          <p:cNvPr id="3" name="Picture 2" descr="no_tradeOm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Pakistan: Percent fed:122.5%</a:t>
            </a:r>
          </a:p>
        </p:txBody>
      </p:sp>
      <p:pic>
        <p:nvPicPr>
          <p:cNvPr id="3" name="Picture 2" descr="no_tradePak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Panama: Percent fed:69.4%</a:t>
            </a:r>
          </a:p>
        </p:txBody>
      </p:sp>
      <p:pic>
        <p:nvPicPr>
          <p:cNvPr id="3" name="Picture 2" descr="no_tradePana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Papua New Guinea: Percent fed:137.9%</a:t>
            </a:r>
          </a:p>
        </p:txBody>
      </p:sp>
      <p:pic>
        <p:nvPicPr>
          <p:cNvPr id="3" name="Picture 2" descr="no_tradePapua New Guin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baseline fish</a:t>
            </a:r>
            <a:br/>
            <a:r>
              <a:t>no crop disruption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